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62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2" r:id="rId11"/>
    <p:sldId id="263" r:id="rId12"/>
    <p:sldId id="276" r:id="rId13"/>
    <p:sldId id="274" r:id="rId14"/>
    <p:sldId id="275" r:id="rId15"/>
    <p:sldId id="260" r:id="rId16"/>
    <p:sldId id="261" r:id="rId17"/>
    <p:sldId id="277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D8AF2-22F3-46AF-B216-70AD11B70DD2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89F65-BF45-49B1-8505-AA1B3A8F1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27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B3403-AE98-40DD-8214-9BC9FFCF272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86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B3403-AE98-40DD-8214-9BC9FFCF272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89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401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714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1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888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9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67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B3403-AE98-40DD-8214-9BC9FFCF272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16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82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83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5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9F65-BF45-49B1-8505-AA1B3A8F159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1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62FAE-F9DE-47C9-96CD-A120BD66377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72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62FAE-F9DE-47C9-96CD-A120BD66377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40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62FAE-F9DE-47C9-96CD-A120BD66377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54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62FAE-F9DE-47C9-96CD-A120BD66377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33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32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82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9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8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01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5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05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97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68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92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3BC4A-4581-43F1-83B4-67F09D15E39A}" type="datetimeFigureOut">
              <a:rPr lang="hu-HU" smtClean="0"/>
              <a:t>2013.04.10.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9194-29E7-4616-BA21-66B05E78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9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hu-HU" sz="6700" b="1" dirty="0" smtClean="0">
                <a:solidFill>
                  <a:srgbClr val="FF0000"/>
                </a:solidFill>
              </a:rPr>
              <a:t>Innováció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>
                <a:solidFill>
                  <a:srgbClr val="C00000"/>
                </a:solidFill>
              </a:rPr>
              <a:t>Mi a kutatás haszna? </a:t>
            </a:r>
            <a:r>
              <a:rPr lang="hu-HU" i="1" dirty="0">
                <a:solidFill>
                  <a:srgbClr val="C00000"/>
                </a:solidFill>
              </a:rPr>
              <a:t/>
            </a:r>
            <a:br>
              <a:rPr lang="hu-HU" i="1" dirty="0">
                <a:solidFill>
                  <a:srgbClr val="C00000"/>
                </a:solidFill>
              </a:rPr>
            </a:br>
            <a:r>
              <a:rPr lang="hu-HU" i="1" dirty="0" smtClean="0">
                <a:solidFill>
                  <a:srgbClr val="C00000"/>
                </a:solidFill>
              </a:rPr>
              <a:t>A hasznosulás modelljei</a:t>
            </a:r>
            <a:endParaRPr lang="hu-HU" i="1" dirty="0">
              <a:solidFill>
                <a:srgbClr val="C0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Oberfrank</a:t>
            </a:r>
            <a:r>
              <a:rPr lang="hu-HU" dirty="0" smtClean="0"/>
              <a:t> Ferenc</a:t>
            </a:r>
          </a:p>
          <a:p>
            <a:r>
              <a:rPr lang="hu-HU" sz="1900" dirty="0" smtClean="0"/>
              <a:t>MTA Kísérleti Orvostudományi Kutatóintézet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19318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6064696" y="1576625"/>
            <a:ext cx="4411960" cy="514499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6726" y="106015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Az egyetem és </a:t>
            </a:r>
            <a:r>
              <a:rPr lang="hu-HU" sz="3600" b="1" dirty="0" smtClean="0">
                <a:solidFill>
                  <a:srgbClr val="FF0000"/>
                </a:solidFill>
              </a:rPr>
              <a:t>környezete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845222" y="5797713"/>
            <a:ext cx="24574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Rugalmas, hatékony menedzsment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804248" y="22675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Globális környezet</a:t>
            </a:r>
            <a:endParaRPr lang="hu-H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9971" y="1549241"/>
            <a:ext cx="9026525" cy="4356100"/>
            <a:chOff x="-38" y="776"/>
            <a:chExt cx="5686" cy="2744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201" y="1714"/>
              <a:ext cx="1354" cy="1368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C000"/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hu-HU" sz="1400">
                <a:solidFill>
                  <a:schemeClr val="bg1"/>
                </a:solidFill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02" y="2215"/>
              <a:ext cx="4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sym typeface="Symbol" pitchFamily="18" charset="2"/>
                </a:rPr>
                <a:t>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-38" y="2046"/>
              <a:ext cx="120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Tehetséges és motivált hallgatók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18" y="1229"/>
              <a:ext cx="103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Kiváló és motivált oktatók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54" y="2862"/>
              <a:ext cx="118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0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Korszerű feltételek,  infrastruktúra</a:t>
              </a:r>
              <a:endPara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975" y="1542"/>
              <a:ext cx="591" cy="491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976" y="2356"/>
              <a:ext cx="409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 flipV="1">
              <a:off x="1872" y="1313"/>
              <a:ext cx="8" cy="584"/>
            </a:xfrm>
            <a:prstGeom prst="line">
              <a:avLst/>
            </a:prstGeom>
            <a:noFill/>
            <a:ln w="76200">
              <a:solidFill>
                <a:schemeClr val="bg2">
                  <a:lumMod val="50000"/>
                </a:schemeClr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1034" y="776"/>
              <a:ext cx="174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Korszerű ismeretek, készségek, attitűdök</a:t>
              </a:r>
              <a:endPara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975" y="2673"/>
              <a:ext cx="500" cy="363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3776" y="1816"/>
              <a:ext cx="1872" cy="1056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tx2">
                    <a:lumMod val="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400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832" y="1902"/>
              <a:ext cx="1746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„Nemzeti”</a:t>
              </a:r>
            </a:p>
            <a:p>
              <a:pPr algn="ctr">
                <a:spcBef>
                  <a:spcPct val="50000"/>
                </a:spcBef>
              </a:pPr>
              <a:r>
                <a:rPr lang="hu-H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hu-H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par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hu-H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gazdaság, politika, közigazgatás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hu-H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társadalom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528" y="2059"/>
              <a:ext cx="107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Diplomások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4696" y="2872"/>
              <a:ext cx="0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2614" y="3256"/>
              <a:ext cx="209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2246" y="2728"/>
              <a:ext cx="368" cy="52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430" y="2764"/>
              <a:ext cx="24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spcCol="18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Visszacsatolás:</a:t>
              </a:r>
            </a:p>
            <a:p>
              <a:pPr algn="ctr">
                <a:spcBef>
                  <a:spcPct val="50000"/>
                </a:spcBef>
              </a:pPr>
              <a:r>
                <a:rPr lang="hu-H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elvárások, források</a:t>
              </a:r>
            </a:p>
            <a:p>
              <a:pPr algn="ctr">
                <a:spcBef>
                  <a:spcPct val="50000"/>
                </a:spcBef>
              </a:pPr>
              <a:r>
                <a:rPr lang="hu-HU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minőségbiztosítás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>
              <a:off x="2672" y="1053"/>
              <a:ext cx="12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Nemzetközi kapcsolatok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 flipV="1">
              <a:off x="2201" y="1449"/>
              <a:ext cx="576" cy="568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2439" y="2368"/>
              <a:ext cx="144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1400"/>
            </a:p>
          </p:txBody>
        </p:sp>
      </p:grp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2987824" y="4825468"/>
            <a:ext cx="0" cy="90023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1400"/>
          </a:p>
        </p:txBody>
      </p:sp>
    </p:spTree>
    <p:extLst>
      <p:ext uri="{BB962C8B-B14F-4D97-AF65-F5344CB8AC3E}">
        <p14:creationId xmlns:p14="http://schemas.microsoft.com/office/powerpoint/2010/main" val="29763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Az akadémiai szféra - egyetem és kutatóintézetek – szerepe az innovációban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felfedező kutatások döntő hányadának szinterei</a:t>
            </a:r>
          </a:p>
          <a:p>
            <a:r>
              <a:rPr lang="hu-HU" dirty="0" smtClean="0"/>
              <a:t>A kutató </a:t>
            </a:r>
            <a:r>
              <a:rPr lang="hu-HU" u="sng" dirty="0" smtClean="0"/>
              <a:t>és</a:t>
            </a:r>
            <a:r>
              <a:rPr lang="hu-HU" dirty="0" smtClean="0"/>
              <a:t> szakember utánpótlás biztosítása</a:t>
            </a:r>
          </a:p>
          <a:p>
            <a:r>
              <a:rPr lang="hu-HU" dirty="0" smtClean="0"/>
              <a:t>Élénk és sokféle egyetem – ipar kapcsolat biztosítása</a:t>
            </a:r>
          </a:p>
          <a:p>
            <a:r>
              <a:rPr lang="hu-HU" dirty="0" smtClean="0"/>
              <a:t>A társadalom és a tudományos kutatás –technológia - innováció kapcsolatának gondozása, fejlesztése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09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Egyetem és tudományos kutatás?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 lenne elég pályázati forrás…</a:t>
            </a:r>
          </a:p>
          <a:p>
            <a:r>
              <a:rPr lang="hu-HU" dirty="0" smtClean="0"/>
              <a:t>Van-e elegendő elhivatott, motivált kutatónk?</a:t>
            </a:r>
          </a:p>
          <a:p>
            <a:r>
              <a:rPr lang="hu-HU" dirty="0" smtClean="0"/>
              <a:t>Alkalmasak-e versenyképes felfedező kutatások tervezésére, végzésére?</a:t>
            </a:r>
          </a:p>
          <a:p>
            <a:r>
              <a:rPr lang="hu-HU" dirty="0" smtClean="0"/>
              <a:t>Képesek-e… Jut-e erre elég idejük az egyéb feladataik mellett?</a:t>
            </a:r>
          </a:p>
          <a:p>
            <a:r>
              <a:rPr lang="hu-HU" dirty="0" smtClean="0"/>
              <a:t>Mennyire frusztrálóak az általános egyetemi feltételek?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3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Egyetemi K+F: a belső feltételek  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629"/>
            <a:ext cx="4572508" cy="522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04049" y="1344825"/>
            <a:ext cx="3672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b="1" i="1" dirty="0" smtClean="0">
                <a:solidFill>
                  <a:srgbClr val="FF0000"/>
                </a:solidFill>
              </a:rPr>
              <a:t>Minőségalapú belső értékelési rendszer </a:t>
            </a:r>
            <a:r>
              <a:rPr lang="hu-HU" sz="2000" dirty="0" smtClean="0"/>
              <a:t>(</a:t>
            </a:r>
            <a:r>
              <a:rPr lang="hu-HU" sz="2000" dirty="0" err="1" smtClean="0"/>
              <a:t>peer</a:t>
            </a:r>
            <a:r>
              <a:rPr lang="hu-HU" sz="2000" dirty="0" smtClean="0"/>
              <a:t> </a:t>
            </a:r>
            <a:r>
              <a:rPr lang="hu-HU" sz="2000" dirty="0" err="1" smtClean="0"/>
              <a:t>review</a:t>
            </a:r>
            <a:r>
              <a:rPr lang="hu-HU" sz="2000" dirty="0" smtClean="0"/>
              <a:t>) és ezen alapuló erőforrás (re)allokáció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 sikeres kutatóknak kutatási szerződésekben biztosított </a:t>
            </a:r>
            <a:r>
              <a:rPr lang="hu-HU" sz="2000" b="1" i="1" dirty="0" smtClean="0">
                <a:solidFill>
                  <a:srgbClr val="FF0000"/>
                </a:solidFill>
              </a:rPr>
              <a:t>optimális feltételek</a:t>
            </a:r>
            <a:r>
              <a:rPr lang="hu-HU" sz="2000" dirty="0" smtClean="0"/>
              <a:t>, amíg eredményesek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b="1" i="1" dirty="0" smtClean="0">
                <a:solidFill>
                  <a:srgbClr val="FF0000"/>
                </a:solidFill>
              </a:rPr>
              <a:t>tudományos közösség belső autonómiájának és ethoszának érvényesülése</a:t>
            </a:r>
            <a:r>
              <a:rPr lang="hu-HU" sz="200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000" i="1" dirty="0" smtClean="0"/>
              <a:t>Univerzalizmus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000" i="1" dirty="0" smtClean="0"/>
              <a:t>Közösségi szellem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000" i="1" dirty="0" smtClean="0"/>
              <a:t>Anyagi függetlenség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000" i="1" dirty="0" smtClean="0"/>
              <a:t>Szervezett szkepticizmus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Elkülönült, de nyitott szervezet és működés: „</a:t>
            </a:r>
            <a:r>
              <a:rPr lang="hu-HU" sz="2000" b="1" i="1" dirty="0" smtClean="0">
                <a:solidFill>
                  <a:srgbClr val="FF0000"/>
                </a:solidFill>
              </a:rPr>
              <a:t>kutatóegyetemi sziget</a:t>
            </a:r>
            <a:r>
              <a:rPr lang="hu-HU" sz="2000" dirty="0" smtClean="0"/>
              <a:t>”.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165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Magyar modell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Akadémiai szférán belüli együttműködés</a:t>
            </a:r>
            <a:r>
              <a:rPr lang="hu-HU" dirty="0" smtClean="0"/>
              <a:t>:</a:t>
            </a:r>
          </a:p>
          <a:p>
            <a:pPr marL="457200" lvl="1" indent="0">
              <a:buNone/>
            </a:pPr>
            <a:r>
              <a:rPr lang="hu-HU" b="1" i="1" dirty="0" smtClean="0"/>
              <a:t>Egyetemek és Magyar Tudományos Akadémia</a:t>
            </a:r>
          </a:p>
          <a:p>
            <a:pPr lvl="1"/>
            <a:r>
              <a:rPr lang="hu-HU" dirty="0" smtClean="0"/>
              <a:t>OTKA</a:t>
            </a:r>
          </a:p>
          <a:p>
            <a:pPr lvl="1"/>
            <a:r>
              <a:rPr lang="hu-HU" dirty="0" smtClean="0"/>
              <a:t>Akadémia Támogatott Kutatóhelyek</a:t>
            </a:r>
          </a:p>
          <a:p>
            <a:pPr lvl="1"/>
            <a:r>
              <a:rPr lang="hu-HU" dirty="0" smtClean="0"/>
              <a:t>Lendület Program</a:t>
            </a:r>
          </a:p>
          <a:p>
            <a:pPr lvl="1"/>
            <a:r>
              <a:rPr lang="hu-HU" dirty="0" smtClean="0"/>
              <a:t>Nemzeti Kutatási Program(ok)? </a:t>
            </a:r>
          </a:p>
          <a:p>
            <a:pPr marL="457200" lvl="1" indent="0">
              <a:buNone/>
            </a:pPr>
            <a:r>
              <a:rPr lang="hu-HU" i="1" dirty="0"/>
              <a:t>	</a:t>
            </a:r>
            <a:r>
              <a:rPr lang="hu-HU" i="1" dirty="0" smtClean="0"/>
              <a:t>	az ipari szféra bevonásával 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0754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 kutatás és az innováció jelentősége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A nemzet </a:t>
            </a:r>
            <a:r>
              <a:rPr lang="hu-HU" sz="2400" dirty="0" smtClean="0">
                <a:solidFill>
                  <a:srgbClr val="FF0000"/>
                </a:solidFill>
              </a:rPr>
              <a:t>társadalm</a:t>
            </a:r>
            <a:r>
              <a:rPr lang="hu-HU" sz="2400" dirty="0" smtClean="0"/>
              <a:t>i és </a:t>
            </a:r>
            <a:r>
              <a:rPr lang="hu-HU" sz="2400" dirty="0" smtClean="0">
                <a:solidFill>
                  <a:srgbClr val="FF0000"/>
                </a:solidFill>
              </a:rPr>
              <a:t>gazdasági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fejlődését</a:t>
            </a:r>
            <a:r>
              <a:rPr lang="hu-HU" sz="2400" dirty="0" smtClean="0"/>
              <a:t>, </a:t>
            </a:r>
            <a:r>
              <a:rPr lang="hu-HU" sz="2400" dirty="0" smtClean="0">
                <a:solidFill>
                  <a:srgbClr val="FF0000"/>
                </a:solidFill>
              </a:rPr>
              <a:t>kultúráját </a:t>
            </a:r>
            <a:r>
              <a:rPr lang="hu-HU" sz="2400" dirty="0" smtClean="0"/>
              <a:t>egyaránt szolgálja. </a:t>
            </a:r>
          </a:p>
          <a:p>
            <a:pPr marL="0" indent="0">
              <a:buNone/>
            </a:pPr>
            <a:r>
              <a:rPr lang="hu-HU" sz="2400" dirty="0" smtClean="0"/>
              <a:t>A gazdaság fejlődése nem függetleníthető attól a társadalmi és kulturális környezettől, amelyben működik. Ez </a:t>
            </a:r>
            <a:r>
              <a:rPr lang="hu-HU" sz="2400" dirty="0" smtClean="0">
                <a:solidFill>
                  <a:srgbClr val="FF0000"/>
                </a:solidFill>
              </a:rPr>
              <a:t>a közeg a gazdaság szereplőinek versenyképességét, nyereségességét, fenntarthatóságát hosszú távon meghatározza</a:t>
            </a:r>
            <a:r>
              <a:rPr lang="hu-HU" sz="2400" dirty="0" smtClean="0"/>
              <a:t>. </a:t>
            </a:r>
          </a:p>
          <a:p>
            <a:pPr marL="0" indent="0">
              <a:buNone/>
            </a:pPr>
            <a:r>
              <a:rPr lang="hu-HU" sz="2400" dirty="0" smtClean="0"/>
              <a:t>Egyes kutatások, felfedezések akkor is fontosak a társadalom számára, ha közvetlen gazdasági nyereségük nem, vagy csak később mutatható ki. </a:t>
            </a:r>
          </a:p>
          <a:p>
            <a:pPr marL="0" indent="0">
              <a:buNone/>
            </a:pPr>
            <a:r>
              <a:rPr lang="hu-HU" sz="2400" dirty="0" smtClean="0"/>
              <a:t>A kormány még a legnyitottabb piacgazdaságú országokban is </a:t>
            </a:r>
            <a:r>
              <a:rPr lang="hu-HU" sz="2400" dirty="0" smtClean="0">
                <a:solidFill>
                  <a:srgbClr val="FF0000"/>
                </a:solidFill>
              </a:rPr>
              <a:t>jelentős közforrásokat </a:t>
            </a:r>
            <a:r>
              <a:rPr lang="hu-HU" sz="2400" dirty="0" smtClean="0"/>
              <a:t>fordít az </a:t>
            </a:r>
            <a:r>
              <a:rPr lang="hu-HU" sz="2400" dirty="0" smtClean="0">
                <a:solidFill>
                  <a:srgbClr val="FF0000"/>
                </a:solidFill>
              </a:rPr>
              <a:t>alapkutatások</a:t>
            </a:r>
            <a:r>
              <a:rPr lang="hu-HU" sz="2400" dirty="0" smtClean="0"/>
              <a:t>ra és a nemzeti innovációs rendszer egyedül magánforrásokból nem megfelelően működő elemeire.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070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Tudományos kutatás és gazdasági hasznosítás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Időeltolódás – publikációk, szabadalmak (…PR)</a:t>
            </a:r>
            <a:endParaRPr lang="hu-HU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9912"/>
            <a:ext cx="8356227" cy="499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6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Az eredményes nemzeti innovációs tevékenység jelei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Gazdasági eredményesség </a:t>
            </a:r>
          </a:p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	</a:t>
            </a:r>
            <a:r>
              <a:rPr lang="hu-HU" sz="2800" dirty="0" smtClean="0"/>
              <a:t>gazdasági terhek csökkenése, új munkahelyek, 	versenyképes, nyereséges vállalkozások, 	befektetések, sikeres termékek, szolgáltatások, 	adóbevétel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Állam stratégiai potenciáljának növekedése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	</a:t>
            </a:r>
            <a:r>
              <a:rPr lang="hu-HU" sz="2800" dirty="0" smtClean="0"/>
              <a:t>stratégiai sebezhetőség, kiszolgáltatottság csökkenése, 	nemzetbiztonság erősödése, társadalmi feszültségek 	csökkenése, erőforrások bővülése)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Társadalmi haszon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sz="2800" dirty="0" smtClean="0"/>
              <a:t>egészségi állapot és életminőség javulása, társadalmi 	terhek 	mérséklődése, emberi erőforrások minőségi és 	mennyiségi bővülése, függőség és járadékvadászat 	mérséklődése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272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2314600" cy="639762"/>
          </a:xfrm>
        </p:spPr>
        <p:txBody>
          <a:bodyPr anchor="ctr" anchorCtr="0">
            <a:noAutofit/>
          </a:bodyPr>
          <a:lstStyle/>
          <a:p>
            <a:pPr algn="ctr"/>
            <a:r>
              <a:rPr lang="hu-HU" sz="1800" i="1" dirty="0" smtClean="0">
                <a:solidFill>
                  <a:srgbClr val="FF0000"/>
                </a:solidFill>
              </a:rPr>
              <a:t>I. Tudományos érték</a:t>
            </a: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23146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1. Tudományos célok és jelentőség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2</a:t>
            </a:r>
            <a:r>
              <a:rPr lang="hu-HU" sz="1800" dirty="0"/>
              <a:t>. Új eredmények, felfedezések és ismeretek szerzésének esélye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3</a:t>
            </a:r>
            <a:r>
              <a:rPr lang="hu-HU" sz="1800" dirty="0"/>
              <a:t>. </a:t>
            </a:r>
            <a:r>
              <a:rPr lang="hu-HU" sz="1800" dirty="0" smtClean="0"/>
              <a:t>Egyedülállóság</a:t>
            </a:r>
            <a:endParaRPr lang="hu-HU" sz="1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2627784" y="1340768"/>
            <a:ext cx="3024336" cy="639762"/>
          </a:xfrm>
        </p:spPr>
        <p:txBody>
          <a:bodyPr anchor="ctr" anchorCtr="0">
            <a:noAutofit/>
          </a:bodyPr>
          <a:lstStyle/>
          <a:p>
            <a:pPr algn="ctr"/>
            <a:r>
              <a:rPr lang="hu-HU" sz="1800" i="1" dirty="0" smtClean="0">
                <a:solidFill>
                  <a:srgbClr val="FF0000"/>
                </a:solidFill>
              </a:rPr>
              <a:t>II. Társadalmi hasznosság</a:t>
            </a: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627785" y="2060848"/>
            <a:ext cx="3168352" cy="43504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1. Milyen és milyen jelentőségű emberi, közösségi szükséglet kielégítésére irányul?</a:t>
            </a:r>
          </a:p>
          <a:p>
            <a:pPr marL="0" indent="0">
              <a:buNone/>
            </a:pPr>
            <a:r>
              <a:rPr lang="hu-HU" dirty="0"/>
              <a:t>2. Milyen hatással lesz az általános technológiai fejlődésre?</a:t>
            </a:r>
          </a:p>
          <a:p>
            <a:pPr marL="0" indent="0">
              <a:buNone/>
            </a:pPr>
            <a:r>
              <a:rPr lang="hu-HU" dirty="0"/>
              <a:t>3. Milyen közcélú, ill. társadalmi hasznosítás, megtérülés várható?</a:t>
            </a:r>
          </a:p>
          <a:p>
            <a:pPr marL="0" indent="0">
              <a:buNone/>
            </a:pPr>
            <a:r>
              <a:rPr lang="hu-HU" dirty="0"/>
              <a:t>4. Milyen piaci hasznosítás,megtérülés várható?</a:t>
            </a:r>
          </a:p>
          <a:p>
            <a:pPr marL="0" indent="0">
              <a:buNone/>
            </a:pPr>
            <a:r>
              <a:rPr lang="hu-HU" dirty="0"/>
              <a:t>5. Milyen hatással lesz a közgondolkodásra, életmódra, műveltségre?</a:t>
            </a:r>
          </a:p>
          <a:p>
            <a:pPr marL="0" indent="0">
              <a:buNone/>
            </a:pPr>
            <a:r>
              <a:rPr lang="hu-HU" dirty="0"/>
              <a:t>6. Mi a nemzetközi jelentősége és befolyásolja-e a nemzetek közötti kapcsolatokat?</a:t>
            </a:r>
          </a:p>
          <a:p>
            <a:pPr marL="0" indent="0">
              <a:buNone/>
            </a:pPr>
            <a:r>
              <a:rPr lang="hu-HU" dirty="0"/>
              <a:t>7. Milyen hatással lehet az ország, a résztvevők megítélésére, presztízsére?</a:t>
            </a:r>
          </a:p>
          <a:p>
            <a:pPr marL="0" indent="0">
              <a:buNone/>
            </a:pPr>
            <a:r>
              <a:rPr lang="hu-HU" dirty="0"/>
              <a:t>8. Milyen hatással lehet a nemzeti öntudatra, önbecsülésre?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100" b="1" dirty="0">
                <a:solidFill>
                  <a:srgbClr val="FF0000"/>
                </a:solidFill>
              </a:rPr>
              <a:t>A nemzeti </a:t>
            </a:r>
            <a:r>
              <a:rPr lang="hu-HU" sz="3100" b="1" dirty="0" smtClean="0">
                <a:solidFill>
                  <a:srgbClr val="FF0000"/>
                </a:solidFill>
              </a:rPr>
              <a:t>K+F </a:t>
            </a:r>
            <a:r>
              <a:rPr lang="hu-HU" sz="3100" b="1" dirty="0">
                <a:solidFill>
                  <a:srgbClr val="FF0000"/>
                </a:solidFill>
              </a:rPr>
              <a:t>programok </a:t>
            </a:r>
            <a:r>
              <a:rPr lang="hu-HU" sz="3100" dirty="0">
                <a:solidFill>
                  <a:srgbClr val="FF0000"/>
                </a:solidFill>
              </a:rPr>
              <a:t/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3100" b="1" dirty="0">
                <a:solidFill>
                  <a:srgbClr val="FF0000"/>
                </a:solidFill>
              </a:rPr>
              <a:t>értékelésének </a:t>
            </a:r>
            <a:r>
              <a:rPr lang="hu-HU" sz="3100" b="1" dirty="0" smtClean="0">
                <a:solidFill>
                  <a:srgbClr val="FF0000"/>
                </a:solidFill>
              </a:rPr>
              <a:t>szempontrendszere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" name="Szöveg helye 4"/>
          <p:cNvSpPr txBox="1">
            <a:spLocks/>
          </p:cNvSpPr>
          <p:nvPr/>
        </p:nvSpPr>
        <p:spPr>
          <a:xfrm>
            <a:off x="6084169" y="1340768"/>
            <a:ext cx="2736303" cy="6397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i="1" dirty="0" smtClean="0">
                <a:solidFill>
                  <a:srgbClr val="FF0000"/>
                </a:solidFill>
              </a:rPr>
              <a:t>III. Megvalósíthatóság</a:t>
            </a: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5940152" y="2060848"/>
            <a:ext cx="3096343" cy="4350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1. </a:t>
            </a:r>
            <a:r>
              <a:rPr lang="hu-HU" dirty="0" smtClean="0"/>
              <a:t>Megvalósíthatóság, </a:t>
            </a:r>
            <a:r>
              <a:rPr lang="hu-HU" dirty="0"/>
              <a:t>készültségi fok</a:t>
            </a:r>
          </a:p>
          <a:p>
            <a:pPr marL="0" indent="0">
              <a:buNone/>
            </a:pPr>
            <a:r>
              <a:rPr lang="hu-HU" dirty="0"/>
              <a:t>2. Tudományos és kutatási infrastruktúra és logisztika </a:t>
            </a:r>
            <a:r>
              <a:rPr lang="hu-HU" dirty="0" smtClean="0"/>
              <a:t>szükséglet, rendelkezésre </a:t>
            </a:r>
            <a:r>
              <a:rPr lang="hu-HU" dirty="0"/>
              <a:t>állás</a:t>
            </a:r>
          </a:p>
          <a:p>
            <a:pPr marL="0" indent="0">
              <a:buNone/>
            </a:pPr>
            <a:r>
              <a:rPr lang="hu-HU" dirty="0"/>
              <a:t>3. A tudományos közösség és a közvélemény formáló szakmai tekintélyek várható hozzáállása</a:t>
            </a:r>
          </a:p>
          <a:p>
            <a:pPr marL="0" indent="0">
              <a:buNone/>
            </a:pPr>
            <a:r>
              <a:rPr lang="hu-HU" dirty="0"/>
              <a:t>4. </a:t>
            </a:r>
            <a:r>
              <a:rPr lang="hu-HU" dirty="0" smtClean="0"/>
              <a:t>Jelentőség </a:t>
            </a:r>
            <a:r>
              <a:rPr lang="hu-HU" dirty="0"/>
              <a:t>a tudományos közösség fiatal nemzedékei számára</a:t>
            </a:r>
          </a:p>
          <a:p>
            <a:pPr marL="0" indent="0">
              <a:buNone/>
            </a:pPr>
            <a:r>
              <a:rPr lang="hu-HU" dirty="0"/>
              <a:t>5. </a:t>
            </a:r>
            <a:r>
              <a:rPr lang="hu-HU" dirty="0" smtClean="0"/>
              <a:t>Hatása </a:t>
            </a:r>
            <a:r>
              <a:rPr lang="hu-HU" dirty="0"/>
              <a:t>a </a:t>
            </a:r>
            <a:r>
              <a:rPr lang="hu-HU" dirty="0" smtClean="0"/>
              <a:t>kutatási, oktatási-képzési tevékenységre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6. Milyen kihívást és lehetőséget jelent az akadémiai, egyetemi és vállalati K+F tevékenység számára?</a:t>
            </a:r>
          </a:p>
          <a:p>
            <a:pPr marL="0" indent="0">
              <a:buNone/>
            </a:pPr>
            <a:r>
              <a:rPr lang="hu-HU" dirty="0"/>
              <a:t>7. Külföldi K+F kollaboráció bevonása</a:t>
            </a:r>
          </a:p>
          <a:p>
            <a:pPr marL="0" indent="0">
              <a:buNone/>
            </a:pPr>
            <a:r>
              <a:rPr lang="hu-HU" dirty="0"/>
              <a:t>8. Külföldi K+F forrás bevonása</a:t>
            </a:r>
          </a:p>
          <a:p>
            <a:pPr marL="0" indent="0">
              <a:buNone/>
            </a:pPr>
            <a:r>
              <a:rPr lang="hu-HU" dirty="0"/>
              <a:t>9. Magánszféra szerepvállalása</a:t>
            </a:r>
          </a:p>
          <a:p>
            <a:pPr marL="0" indent="0">
              <a:buNone/>
            </a:pPr>
            <a:r>
              <a:rPr lang="hu-HU" dirty="0"/>
              <a:t>10. A működtetés, megvalósítás költségei és költségszerkezete, forrásai</a:t>
            </a:r>
          </a:p>
          <a:p>
            <a:pPr marL="0" indent="0">
              <a:buFont typeface="Arial" pitchFamily="34" charset="0"/>
              <a:buNone/>
            </a:pP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9512" y="6381328"/>
            <a:ext cx="9083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/>
              <a:t>J.A. </a:t>
            </a:r>
            <a:r>
              <a:rPr lang="hu-HU" sz="1200" b="1" i="1" dirty="0" err="1" smtClean="0"/>
              <a:t>Dutton</a:t>
            </a:r>
            <a:r>
              <a:rPr lang="hu-HU" sz="1200" b="1" i="1" dirty="0" smtClean="0"/>
              <a:t> and L. Crowe (1988) </a:t>
            </a:r>
            <a:r>
              <a:rPr lang="hu-HU" sz="1200" b="1" i="1" dirty="0" err="1" smtClean="0"/>
              <a:t>Setting</a:t>
            </a:r>
            <a:r>
              <a:rPr lang="hu-HU" sz="1200" b="1" i="1" dirty="0" smtClean="0"/>
              <a:t> </a:t>
            </a:r>
            <a:r>
              <a:rPr lang="hu-HU" sz="1200" b="1" i="1" dirty="0" err="1" smtClean="0"/>
              <a:t>priorities</a:t>
            </a:r>
            <a:r>
              <a:rPr lang="hu-HU" sz="1200" b="1" i="1" dirty="0" smtClean="0"/>
              <a:t> </a:t>
            </a:r>
            <a:r>
              <a:rPr lang="hu-HU" sz="1200" b="1" i="1" dirty="0" err="1" smtClean="0"/>
              <a:t>among</a:t>
            </a:r>
            <a:r>
              <a:rPr lang="hu-HU" sz="1200" b="1" i="1" dirty="0" smtClean="0"/>
              <a:t> </a:t>
            </a:r>
            <a:r>
              <a:rPr lang="hu-HU" sz="1200" b="1" i="1" dirty="0" err="1" smtClean="0"/>
              <a:t>scientific</a:t>
            </a:r>
            <a:r>
              <a:rPr lang="hu-HU" sz="1200" b="1" i="1" dirty="0" smtClean="0"/>
              <a:t> </a:t>
            </a:r>
            <a:r>
              <a:rPr lang="hu-HU" sz="1200" b="1" i="1" dirty="0" err="1" smtClean="0"/>
              <a:t>initiatives</a:t>
            </a:r>
            <a:r>
              <a:rPr lang="hu-HU" sz="1200" b="1" i="1" dirty="0" smtClean="0"/>
              <a:t>. American </a:t>
            </a:r>
            <a:r>
              <a:rPr lang="hu-HU" sz="1200" b="1" i="1" dirty="0" err="1" smtClean="0"/>
              <a:t>Scientist</a:t>
            </a:r>
            <a:r>
              <a:rPr lang="hu-HU" sz="1200" b="1" i="1" dirty="0" smtClean="0"/>
              <a:t>, </a:t>
            </a:r>
            <a:r>
              <a:rPr lang="hu-HU" sz="1200" b="1" i="1" dirty="0" err="1" smtClean="0"/>
              <a:t>journal</a:t>
            </a:r>
            <a:r>
              <a:rPr lang="hu-HU" sz="1200" b="1" i="1" dirty="0" smtClean="0"/>
              <a:t> </a:t>
            </a:r>
            <a:r>
              <a:rPr lang="hu-HU" sz="1200" b="1" i="1" dirty="0" smtClean="0"/>
              <a:t>of </a:t>
            </a:r>
            <a:r>
              <a:rPr lang="hu-HU" sz="1200" b="1" i="1" dirty="0" err="1" smtClean="0"/>
              <a:t>sigma</a:t>
            </a:r>
            <a:r>
              <a:rPr lang="hu-HU" sz="1200" b="1" i="1" dirty="0" smtClean="0"/>
              <a:t> </a:t>
            </a:r>
            <a:r>
              <a:rPr lang="hu-HU" sz="1200" b="1" i="1" dirty="0" err="1" smtClean="0"/>
              <a:t>xi</a:t>
            </a:r>
            <a:r>
              <a:rPr lang="hu-HU" sz="1200" b="1" i="1" dirty="0" smtClean="0"/>
              <a:t>, 76, 600-601. nyomán</a:t>
            </a:r>
            <a:endParaRPr lang="hu-HU" sz="1200" b="1" i="1" dirty="0"/>
          </a:p>
        </p:txBody>
      </p:sp>
    </p:spTree>
    <p:extLst>
      <p:ext uri="{BB962C8B-B14F-4D97-AF65-F5344CB8AC3E}">
        <p14:creationId xmlns:p14="http://schemas.microsoft.com/office/powerpoint/2010/main" val="4665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The Cambridge </a:t>
            </a:r>
            <a:r>
              <a:rPr lang="hu-HU" b="1" dirty="0" err="1" smtClean="0">
                <a:solidFill>
                  <a:srgbClr val="FF0000"/>
                </a:solidFill>
              </a:rPr>
              <a:t>Phenomenon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4000" i="1" dirty="0" smtClean="0"/>
              <a:t>„</a:t>
            </a:r>
            <a:r>
              <a:rPr lang="hu-HU" sz="4000" i="1" dirty="0" err="1" smtClean="0"/>
              <a:t>it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was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easier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to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accept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why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the</a:t>
            </a:r>
            <a:r>
              <a:rPr lang="hu-HU" sz="4000" i="1" dirty="0" smtClean="0"/>
              <a:t> </a:t>
            </a:r>
            <a:r>
              <a:rPr lang="hu-HU" sz="4000" i="1" dirty="0" smtClean="0">
                <a:solidFill>
                  <a:srgbClr val="C00000"/>
                </a:solidFill>
              </a:rPr>
              <a:t>‚</a:t>
            </a:r>
            <a:r>
              <a:rPr lang="hu-HU" sz="4000" i="1" dirty="0" err="1" smtClean="0">
                <a:solidFill>
                  <a:srgbClr val="C00000"/>
                </a:solidFill>
              </a:rPr>
              <a:t>educational</a:t>
            </a:r>
            <a:r>
              <a:rPr lang="hu-HU" sz="4000" i="1" dirty="0" smtClean="0">
                <a:solidFill>
                  <a:srgbClr val="C00000"/>
                </a:solidFill>
              </a:rPr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purists</a:t>
            </a:r>
            <a:r>
              <a:rPr lang="hu-HU" sz="4000" i="1" dirty="0" smtClean="0">
                <a:solidFill>
                  <a:srgbClr val="C00000"/>
                </a:solidFill>
              </a:rPr>
              <a:t>’ </a:t>
            </a:r>
            <a:r>
              <a:rPr lang="hu-HU" sz="4000" i="1" dirty="0" smtClean="0"/>
              <a:t>of </a:t>
            </a:r>
            <a:r>
              <a:rPr lang="hu-HU" sz="4000" i="1" dirty="0" err="1" smtClean="0"/>
              <a:t>the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past</a:t>
            </a:r>
            <a:r>
              <a:rPr lang="hu-HU" sz="4000" i="1" dirty="0" smtClean="0"/>
              <a:t>, </a:t>
            </a:r>
            <a:r>
              <a:rPr lang="hu-HU" sz="4000" i="1" dirty="0" err="1" smtClean="0"/>
              <a:t>in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such</a:t>
            </a:r>
            <a:r>
              <a:rPr lang="hu-HU" sz="4000" i="1" dirty="0" smtClean="0"/>
              <a:t> a </a:t>
            </a:r>
            <a:r>
              <a:rPr lang="hu-HU" sz="4000" i="1" dirty="0" err="1" smtClean="0"/>
              <a:t>cloistered</a:t>
            </a:r>
            <a:r>
              <a:rPr lang="hu-HU" sz="4000" i="1" dirty="0" smtClean="0"/>
              <a:t>, </a:t>
            </a:r>
            <a:r>
              <a:rPr lang="hu-HU" sz="4000" i="1" dirty="0" err="1" smtClean="0"/>
              <a:t>cultivated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atmosphere</a:t>
            </a:r>
            <a:r>
              <a:rPr lang="hu-HU" sz="4000" i="1" dirty="0" smtClean="0"/>
              <a:t>, had </a:t>
            </a:r>
            <a:r>
              <a:rPr lang="hu-HU" sz="4000" i="1" dirty="0" err="1" smtClean="0"/>
              <a:t>been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able</a:t>
            </a:r>
            <a:r>
              <a:rPr lang="hu-HU" sz="4000" i="1" dirty="0" smtClean="0"/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to</a:t>
            </a:r>
            <a:r>
              <a:rPr lang="hu-HU" sz="4000" i="1" dirty="0" smtClean="0">
                <a:solidFill>
                  <a:srgbClr val="C00000"/>
                </a:solidFill>
              </a:rPr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contribute</a:t>
            </a:r>
            <a:r>
              <a:rPr lang="hu-HU" sz="4000" i="1" dirty="0" smtClean="0">
                <a:solidFill>
                  <a:srgbClr val="C00000"/>
                </a:solidFill>
              </a:rPr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to</a:t>
            </a:r>
            <a:r>
              <a:rPr lang="hu-HU" sz="4000" i="1" dirty="0" smtClean="0">
                <a:solidFill>
                  <a:srgbClr val="C00000"/>
                </a:solidFill>
              </a:rPr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Britain</a:t>
            </a:r>
            <a:r>
              <a:rPr lang="hu-HU" sz="4000" i="1" dirty="0" smtClean="0">
                <a:solidFill>
                  <a:srgbClr val="C00000"/>
                </a:solidFill>
              </a:rPr>
              <a:t>’s </a:t>
            </a:r>
            <a:r>
              <a:rPr lang="hu-HU" sz="4000" i="1" dirty="0" err="1" smtClean="0">
                <a:solidFill>
                  <a:srgbClr val="C00000"/>
                </a:solidFill>
              </a:rPr>
              <a:t>slow</a:t>
            </a:r>
            <a:r>
              <a:rPr lang="hu-HU" sz="4000" i="1" dirty="0" smtClean="0">
                <a:solidFill>
                  <a:srgbClr val="C00000"/>
                </a:solidFill>
              </a:rPr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decline</a:t>
            </a:r>
            <a:r>
              <a:rPr lang="hu-HU" sz="4000" i="1" dirty="0" smtClean="0">
                <a:solidFill>
                  <a:srgbClr val="C00000"/>
                </a:solidFill>
              </a:rPr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i</a:t>
            </a:r>
            <a:r>
              <a:rPr lang="hu-HU" sz="4000" i="1" dirty="0" err="1" smtClean="0"/>
              <a:t>n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industrial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efficiency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by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insisting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on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the</a:t>
            </a:r>
            <a:r>
              <a:rPr lang="hu-HU" sz="4000" i="1" dirty="0" smtClean="0"/>
              <a:t> </a:t>
            </a:r>
            <a:r>
              <a:rPr lang="hu-HU" sz="4000" i="1" dirty="0" err="1" smtClean="0">
                <a:solidFill>
                  <a:srgbClr val="C00000"/>
                </a:solidFill>
              </a:rPr>
              <a:t>separation</a:t>
            </a:r>
            <a:r>
              <a:rPr lang="hu-HU" sz="4000" i="1" dirty="0" smtClean="0">
                <a:solidFill>
                  <a:srgbClr val="C00000"/>
                </a:solidFill>
              </a:rPr>
              <a:t> </a:t>
            </a:r>
            <a:r>
              <a:rPr lang="hu-HU" sz="4000" i="1" dirty="0" err="1" smtClean="0"/>
              <a:t>between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the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university</a:t>
            </a:r>
            <a:r>
              <a:rPr lang="hu-HU" sz="4000" i="1" dirty="0" smtClean="0"/>
              <a:t>, </a:t>
            </a:r>
            <a:r>
              <a:rPr lang="hu-HU" sz="4000" i="1" dirty="0" err="1" smtClean="0"/>
              <a:t>technology</a:t>
            </a:r>
            <a:r>
              <a:rPr lang="hu-HU" sz="4000" i="1" dirty="0" smtClean="0"/>
              <a:t>, and </a:t>
            </a:r>
            <a:r>
              <a:rPr lang="hu-HU" sz="4000" i="1" dirty="0" err="1" smtClean="0"/>
              <a:t>industry</a:t>
            </a:r>
            <a:r>
              <a:rPr lang="hu-HU" sz="4000" i="1" dirty="0" smtClean="0"/>
              <a:t>.”</a:t>
            </a:r>
          </a:p>
          <a:p>
            <a:pPr marL="0" indent="0">
              <a:buNone/>
            </a:pPr>
            <a:r>
              <a:rPr lang="hu-HU" dirty="0" smtClean="0"/>
              <a:t>	</a:t>
            </a:r>
          </a:p>
          <a:p>
            <a:pPr marL="0" indent="0">
              <a:buNone/>
            </a:pPr>
            <a:r>
              <a:rPr lang="hu-HU" sz="2600" b="1" dirty="0"/>
              <a:t>	</a:t>
            </a:r>
            <a:r>
              <a:rPr lang="hu-HU" sz="2600" b="1" dirty="0" smtClean="0"/>
              <a:t>		</a:t>
            </a:r>
            <a:r>
              <a:rPr lang="hu-HU" sz="3000" b="1" dirty="0" smtClean="0"/>
              <a:t>Maurice </a:t>
            </a:r>
            <a:r>
              <a:rPr lang="hu-HU" sz="3000" b="1" dirty="0" err="1" smtClean="0"/>
              <a:t>Goldsmith</a:t>
            </a:r>
            <a:r>
              <a:rPr lang="hu-HU" sz="3000" b="1" dirty="0" smtClean="0"/>
              <a:t>, 1970 </a:t>
            </a:r>
          </a:p>
          <a:p>
            <a:pPr marL="0" indent="0">
              <a:buNone/>
            </a:pPr>
            <a:r>
              <a:rPr lang="hu-HU" sz="2600" dirty="0"/>
              <a:t>	</a:t>
            </a:r>
            <a:r>
              <a:rPr lang="hu-HU" sz="2600" dirty="0" smtClean="0"/>
              <a:t>		</a:t>
            </a:r>
            <a:r>
              <a:rPr lang="hu-HU" sz="2600" dirty="0" err="1" smtClean="0"/>
              <a:t>in</a:t>
            </a:r>
            <a:r>
              <a:rPr lang="hu-HU" sz="2600" dirty="0" smtClean="0"/>
              <a:t> </a:t>
            </a:r>
            <a:r>
              <a:rPr lang="hu-HU" sz="2600" dirty="0" err="1" smtClean="0"/>
              <a:t>the</a:t>
            </a:r>
            <a:r>
              <a:rPr lang="hu-HU" sz="2600" dirty="0" smtClean="0"/>
              <a:t> </a:t>
            </a:r>
            <a:r>
              <a:rPr lang="hu-HU" sz="2600" dirty="0" err="1" smtClean="0"/>
              <a:t>Fellows</a:t>
            </a:r>
            <a:r>
              <a:rPr lang="hu-HU" sz="2600" dirty="0" smtClean="0"/>
              <a:t>’ Dining </a:t>
            </a:r>
            <a:r>
              <a:rPr lang="hu-HU" sz="2600" dirty="0" err="1" smtClean="0"/>
              <a:t>Room</a:t>
            </a:r>
            <a:r>
              <a:rPr lang="hu-HU" sz="2600" dirty="0" smtClean="0"/>
              <a:t> </a:t>
            </a:r>
            <a:r>
              <a:rPr lang="hu-HU" sz="2600" dirty="0" err="1" smtClean="0"/>
              <a:t>at</a:t>
            </a:r>
            <a:r>
              <a:rPr lang="hu-HU" sz="2600" dirty="0" smtClean="0"/>
              <a:t> 					Churchill College (Cambridge University)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7775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Definíció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- </a:t>
            </a:r>
            <a:r>
              <a:rPr lang="hu-HU" i="1" dirty="0" smtClean="0"/>
              <a:t>jelző nélküli </a:t>
            </a:r>
            <a:r>
              <a:rPr lang="hu-HU" dirty="0" smtClean="0"/>
              <a:t>- </a:t>
            </a:r>
            <a:r>
              <a:rPr lang="hu-HU" b="1" dirty="0" smtClean="0">
                <a:solidFill>
                  <a:srgbClr val="FF0000"/>
                </a:solidFill>
              </a:rPr>
              <a:t>innováció </a:t>
            </a:r>
            <a:r>
              <a:rPr lang="hu-HU" dirty="0" smtClean="0"/>
              <a:t>– „újítás”: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b="1" i="1" dirty="0" smtClean="0"/>
              <a:t>Folyamat</a:t>
            </a:r>
            <a:r>
              <a:rPr lang="hu-HU" dirty="0" smtClean="0"/>
              <a:t>, aminek során egy felfedezés, 	ötlet vagy elmélet valós folyamattá, 	gyakorlati alkalmazássá, eljárássá, 	eszközzé, illetve kereskedelmi termékké 	vagy szolgáltatássá alakul.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93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Innovációs lánc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Felfedező vagy alapkutatás</a:t>
            </a:r>
          </a:p>
          <a:p>
            <a:r>
              <a:rPr lang="hu-HU" dirty="0" smtClean="0"/>
              <a:t>Alkalmazott kutatás</a:t>
            </a:r>
          </a:p>
          <a:p>
            <a:r>
              <a:rPr lang="hu-HU" dirty="0" smtClean="0"/>
              <a:t>Kísérleti fejlesztés</a:t>
            </a:r>
          </a:p>
          <a:p>
            <a:r>
              <a:rPr lang="hu-HU" dirty="0" smtClean="0"/>
              <a:t>Új termék előállítása</a:t>
            </a:r>
          </a:p>
          <a:p>
            <a:r>
              <a:rPr lang="hu-HU" dirty="0" smtClean="0"/>
              <a:t>Piaci bevezetés</a:t>
            </a:r>
          </a:p>
          <a:p>
            <a:r>
              <a:rPr lang="hu-HU" dirty="0" smtClean="0"/>
              <a:t>Széleskörű piaci értékesítés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sz="2800" dirty="0" smtClean="0"/>
              <a:t>OECD: </a:t>
            </a:r>
            <a:r>
              <a:rPr lang="hu-HU" sz="2800" dirty="0" err="1" smtClean="0"/>
              <a:t>Frascati&amp;Oslo</a:t>
            </a:r>
            <a:r>
              <a:rPr lang="hu-HU" sz="2800" dirty="0" smtClean="0"/>
              <a:t> </a:t>
            </a:r>
            <a:r>
              <a:rPr lang="hu-HU" sz="2800" dirty="0" err="1" smtClean="0"/>
              <a:t>Manual</a:t>
            </a:r>
            <a:r>
              <a:rPr lang="hu-HU" sz="2800" dirty="0" smtClean="0"/>
              <a:t> (1994, 1997)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97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Az eredményes innováció jellemzői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Ritkán működik lineáris folyamatként</a:t>
            </a:r>
            <a:r>
              <a:rPr lang="hu-HU" dirty="0" smtClean="0"/>
              <a:t>: </a:t>
            </a:r>
          </a:p>
          <a:p>
            <a:pPr lvl="1"/>
            <a:r>
              <a:rPr lang="hu-HU" dirty="0" smtClean="0"/>
              <a:t>számos kapcsolat az egyes szakaszok között és az átmenet sem ugrásszerű, hanem fokozatos közöttük. </a:t>
            </a:r>
          </a:p>
          <a:p>
            <a:pPr lvl="1"/>
            <a:r>
              <a:rPr lang="hu-HU" dirty="0" smtClean="0"/>
              <a:t>A láncban számos visszacsatolás, „hurok” is lehet. </a:t>
            </a:r>
          </a:p>
          <a:p>
            <a:r>
              <a:rPr lang="hu-HU" dirty="0" smtClean="0"/>
              <a:t>Meghatározó a sikeresség szempontjából az </a:t>
            </a:r>
            <a:r>
              <a:rPr lang="hu-HU" b="1" dirty="0" smtClean="0">
                <a:solidFill>
                  <a:srgbClr val="FF0000"/>
                </a:solidFill>
              </a:rPr>
              <a:t>alkalmazás közeli alapkutatás</a:t>
            </a:r>
            <a:r>
              <a:rPr lang="hu-HU" dirty="0" smtClean="0"/>
              <a:t>, ami kritikus jelentőségű átmenetet képez az alapkutatás és az alkalmazott kutatás között.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Nemzeti innovációs rendszer sikertényezői</a:t>
            </a:r>
          </a:p>
          <a:p>
            <a:pPr lvl="1"/>
            <a:r>
              <a:rPr lang="hu-HU" dirty="0" smtClean="0"/>
              <a:t>Politikai és stratégiai eszközökkel, kommunikációval, koordinációval, kiszámítható és hatékony forrásallokációval kell működtetni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Valamennyi elem nélkülözhetetlen az eredményes működéshez</a:t>
            </a:r>
          </a:p>
          <a:p>
            <a:pPr lvl="1"/>
            <a:r>
              <a:rPr lang="hu-HU" dirty="0" smtClean="0"/>
              <a:t>A sikerességet a </a:t>
            </a:r>
            <a:r>
              <a:rPr lang="hu-HU" dirty="0" smtClean="0">
                <a:solidFill>
                  <a:srgbClr val="FF0000"/>
                </a:solidFill>
              </a:rPr>
              <a:t>leggyengébb láncszem </a:t>
            </a:r>
            <a:r>
              <a:rPr lang="hu-HU" dirty="0" smtClean="0"/>
              <a:t>határozza meg. </a:t>
            </a:r>
          </a:p>
          <a:p>
            <a:pPr lvl="1"/>
            <a:r>
              <a:rPr lang="hu-HU" dirty="0" smtClean="0"/>
              <a:t>A rendszer elemei, aktív tagjai rugalmasan, dinamikus kölcsönhatásokban, intenzíven kapcsolódjanak egymáshoz, kommunikáljanak, együttműködjenek.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56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Nemzetközi </a:t>
            </a:r>
            <a:r>
              <a:rPr lang="hu-HU" sz="3600" b="1" dirty="0" smtClean="0">
                <a:solidFill>
                  <a:srgbClr val="FF0000"/>
                </a:solidFill>
              </a:rPr>
              <a:t>tapasztalat </a:t>
            </a:r>
            <a:r>
              <a:rPr lang="hu-HU" sz="3600" b="1" dirty="0" smtClean="0">
                <a:solidFill>
                  <a:srgbClr val="FF0000"/>
                </a:solidFill>
              </a:rPr>
              <a:t>- I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A fejlett országokban tapasztalható termelés-növekedés </a:t>
            </a:r>
            <a:r>
              <a:rPr lang="hu-HU" b="1" dirty="0" smtClean="0">
                <a:solidFill>
                  <a:srgbClr val="FF0000"/>
                </a:solidFill>
              </a:rPr>
              <a:t>7/8-a új technológia bevezetésére </a:t>
            </a:r>
            <a:r>
              <a:rPr lang="hu-HU" dirty="0" smtClean="0"/>
              <a:t>vezethető vissza (</a:t>
            </a:r>
            <a:r>
              <a:rPr lang="hu-HU" dirty="0" err="1" smtClean="0"/>
              <a:t>Solow</a:t>
            </a:r>
            <a:r>
              <a:rPr lang="hu-HU" dirty="0" smtClean="0"/>
              <a:t>, 1957). </a:t>
            </a:r>
          </a:p>
          <a:p>
            <a:pPr algn="just"/>
            <a:r>
              <a:rPr lang="hu-HU" dirty="0" smtClean="0"/>
              <a:t>A megfelelően végrehajtott K+F+I befektetések jövedelmezősége </a:t>
            </a:r>
            <a:r>
              <a:rPr lang="hu-HU" b="1" dirty="0" smtClean="0">
                <a:solidFill>
                  <a:srgbClr val="FF0000"/>
                </a:solidFill>
              </a:rPr>
              <a:t>minden más befektetésnél </a:t>
            </a:r>
            <a:r>
              <a:rPr lang="hu-HU" dirty="0" smtClean="0"/>
              <a:t>magasabb (</a:t>
            </a:r>
            <a:r>
              <a:rPr lang="hu-HU" dirty="0" err="1" smtClean="0"/>
              <a:t>Nadiri</a:t>
            </a:r>
            <a:r>
              <a:rPr lang="hu-HU" dirty="0" smtClean="0"/>
              <a:t>, 1980). </a:t>
            </a:r>
          </a:p>
          <a:p>
            <a:pPr lvl="1" algn="just"/>
            <a:r>
              <a:rPr lang="hu-HU" dirty="0" smtClean="0"/>
              <a:t>Az akadémiai kutatásba fektetett közforrások 28%-os megtérülésével számol (</a:t>
            </a:r>
            <a:r>
              <a:rPr lang="hu-HU" dirty="0" err="1" smtClean="0"/>
              <a:t>Mansfield</a:t>
            </a:r>
            <a:r>
              <a:rPr lang="hu-HU" dirty="0" smtClean="0"/>
              <a:t>, 1991). </a:t>
            </a:r>
          </a:p>
          <a:p>
            <a:pPr lvl="1" algn="just"/>
            <a:r>
              <a:rPr lang="hu-HU" dirty="0" smtClean="0"/>
              <a:t>Az egészségipari (gyógyszer, műszer) K+F esetében 30% (</a:t>
            </a:r>
            <a:r>
              <a:rPr lang="hu-HU" dirty="0" err="1" smtClean="0"/>
              <a:t>Cockburn</a:t>
            </a:r>
            <a:r>
              <a:rPr lang="hu-HU" dirty="0" smtClean="0"/>
              <a:t> és Henderson, 2000).</a:t>
            </a:r>
          </a:p>
          <a:p>
            <a:pPr algn="just"/>
            <a:r>
              <a:rPr lang="hu-HU" dirty="0" smtClean="0"/>
              <a:t>A </a:t>
            </a:r>
            <a:r>
              <a:rPr lang="hu-HU" u="sng" dirty="0" smtClean="0"/>
              <a:t>tudományos szereplők</a:t>
            </a:r>
            <a:r>
              <a:rPr lang="hu-HU" dirty="0" smtClean="0"/>
              <a:t> az alapvetően új ismeretanyagot biztosítják, az innovációs folyamat </a:t>
            </a:r>
            <a:r>
              <a:rPr lang="hu-HU" u="sng" dirty="0" smtClean="0"/>
              <a:t>további szereplői </a:t>
            </a:r>
            <a:r>
              <a:rPr lang="hu-HU" dirty="0" smtClean="0"/>
              <a:t>a </a:t>
            </a:r>
            <a:r>
              <a:rPr lang="hu-HU" b="1" dirty="0" smtClean="0">
                <a:solidFill>
                  <a:srgbClr val="FF0000"/>
                </a:solidFill>
              </a:rPr>
              <a:t>piaci </a:t>
            </a:r>
            <a:r>
              <a:rPr lang="hu-HU" b="1" u="sng" dirty="0" smtClean="0">
                <a:solidFill>
                  <a:srgbClr val="FF0000"/>
                </a:solidFill>
              </a:rPr>
              <a:t>és</a:t>
            </a:r>
            <a:r>
              <a:rPr lang="hu-HU" b="1" dirty="0" smtClean="0">
                <a:solidFill>
                  <a:srgbClr val="FF0000"/>
                </a:solidFill>
              </a:rPr>
              <a:t> a társadalmi </a:t>
            </a:r>
            <a:r>
              <a:rPr lang="hu-HU" dirty="0" smtClean="0"/>
              <a:t>hasznosításra összpontosítanak.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57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251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/>
              <a:t>A közforrásokból történő K+F+I </a:t>
            </a:r>
            <a:r>
              <a:rPr lang="hu-HU" b="1" dirty="0" smtClean="0">
                <a:solidFill>
                  <a:srgbClr val="FF0000"/>
                </a:solidFill>
              </a:rPr>
              <a:t>befektetések piaci megtérülése magas </a:t>
            </a:r>
            <a:r>
              <a:rPr lang="hu-HU" dirty="0" smtClean="0"/>
              <a:t>7-42% között, a társadalmi megtérülés 20 és 110% között alakult. </a:t>
            </a:r>
          </a:p>
          <a:p>
            <a:pPr marL="457200" lvl="1" indent="0" algn="just">
              <a:buNone/>
            </a:pPr>
            <a:r>
              <a:rPr lang="hu-HU" sz="2200" dirty="0" smtClean="0"/>
              <a:t>Center </a:t>
            </a:r>
            <a:r>
              <a:rPr lang="hu-HU" sz="2200" dirty="0" err="1" smtClean="0"/>
              <a:t>for</a:t>
            </a:r>
            <a:r>
              <a:rPr lang="hu-HU" sz="2200" dirty="0" smtClean="0"/>
              <a:t> </a:t>
            </a:r>
            <a:r>
              <a:rPr lang="hu-HU" sz="2200" dirty="0" err="1" smtClean="0"/>
              <a:t>Strategic</a:t>
            </a:r>
            <a:r>
              <a:rPr lang="hu-HU" sz="2200" dirty="0" smtClean="0"/>
              <a:t> and International </a:t>
            </a:r>
            <a:r>
              <a:rPr lang="hu-HU" sz="2200" dirty="0" err="1" smtClean="0"/>
              <a:t>Studies</a:t>
            </a:r>
            <a:r>
              <a:rPr lang="hu-HU" sz="2200" dirty="0" smtClean="0"/>
              <a:t> (USA), 1996 és </a:t>
            </a:r>
            <a:r>
              <a:rPr lang="hu-HU" sz="2200" dirty="0" err="1" smtClean="0"/>
              <a:t>Jain</a:t>
            </a:r>
            <a:r>
              <a:rPr lang="hu-HU" sz="2200" dirty="0" smtClean="0"/>
              <a:t> et </a:t>
            </a:r>
            <a:r>
              <a:rPr lang="hu-HU" sz="2200" dirty="0" err="1" smtClean="0"/>
              <a:t>al</a:t>
            </a:r>
            <a:r>
              <a:rPr lang="hu-HU" sz="2200" dirty="0" smtClean="0"/>
              <a:t>., 2010.</a:t>
            </a:r>
            <a:endParaRPr lang="hu-HU" dirty="0" smtClean="0"/>
          </a:p>
          <a:p>
            <a:pPr algn="just"/>
            <a:r>
              <a:rPr lang="hu-HU" dirty="0" smtClean="0"/>
              <a:t>Az </a:t>
            </a:r>
            <a:r>
              <a:rPr lang="hu-HU" b="1" dirty="0" smtClean="0">
                <a:solidFill>
                  <a:srgbClr val="FF0000"/>
                </a:solidFill>
              </a:rPr>
              <a:t>optimálisnál magasabb befektetés alacsonyabb megtérülés</a:t>
            </a:r>
            <a:r>
              <a:rPr lang="hu-HU" dirty="0" smtClean="0"/>
              <a:t>sel jár. A magas megtérülés azt is jelzi, hogy a befektetések nagysága alatta maradt az optimálisnak.</a:t>
            </a:r>
          </a:p>
          <a:p>
            <a:pPr algn="just"/>
            <a:r>
              <a:rPr lang="hu-HU" dirty="0" smtClean="0"/>
              <a:t>A K+F befektetések megtérülése csak arra minden szempontból </a:t>
            </a:r>
            <a:r>
              <a:rPr lang="hu-HU" b="1" dirty="0" smtClean="0">
                <a:solidFill>
                  <a:srgbClr val="FF0000"/>
                </a:solidFill>
              </a:rPr>
              <a:t>alkalmas recipiens </a:t>
            </a:r>
            <a:r>
              <a:rPr lang="hu-HU" dirty="0" smtClean="0"/>
              <a:t>esetén várható. </a:t>
            </a:r>
          </a:p>
          <a:p>
            <a:pPr marL="457200" lvl="1" indent="0" algn="just">
              <a:buNone/>
            </a:pPr>
            <a:r>
              <a:rPr lang="hu-HU" sz="2200" dirty="0" smtClean="0"/>
              <a:t>A források biztosítását megelőzően előzetesen feltétlenül meg kell vizsgálni az érintett vállalkozás méretét, technológiai eszközparkját, a rendelkezésére álló K+F erőforrásokat, a piaci versenyhelyzetét, a tényleges K+F szükségletét, és a hatékony K+F menedzsment kapacitások rendelkezésre állását a cégen belül.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FF0000"/>
                </a:solidFill>
              </a:rPr>
              <a:t>Nemzetközi </a:t>
            </a:r>
            <a:r>
              <a:rPr lang="hu-HU" sz="3600" b="1" dirty="0" smtClean="0">
                <a:solidFill>
                  <a:srgbClr val="FF0000"/>
                </a:solidFill>
              </a:rPr>
              <a:t>tapasztalat </a:t>
            </a:r>
            <a:r>
              <a:rPr lang="hu-HU" sz="3600" b="1" dirty="0" smtClean="0">
                <a:solidFill>
                  <a:srgbClr val="FF0000"/>
                </a:solidFill>
              </a:rPr>
              <a:t>- II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56184"/>
            <a:ext cx="8363272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400" dirty="0" smtClean="0"/>
              <a:t>A K+F+I tevékenység nemzeti és nemzetközi jelentőségét nem egy-egy felfedezés vagy sikertermék mutatja, hanem:</a:t>
            </a:r>
          </a:p>
          <a:p>
            <a:pPr marL="0" indent="0">
              <a:buNone/>
            </a:pPr>
            <a:endParaRPr lang="hu-HU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400" dirty="0" smtClean="0"/>
              <a:t>Egy </a:t>
            </a:r>
            <a:r>
              <a:rPr lang="hu-HU" sz="3400" b="1" dirty="0" smtClean="0">
                <a:solidFill>
                  <a:srgbClr val="FF0000"/>
                </a:solidFill>
              </a:rPr>
              <a:t>hagyományosan művelt ipar- vagy szolgáltatási ág </a:t>
            </a:r>
            <a:r>
              <a:rPr lang="hu-HU" sz="3400" dirty="0" smtClean="0"/>
              <a:t>vagy terület versenyképességének megtartása, ill. javítása, fejlesztése, megújítása (termelékenység növelés, új termék, új szolgáltatás vagy új folyamat). </a:t>
            </a:r>
          </a:p>
          <a:p>
            <a:pPr marL="514350" indent="-514350">
              <a:buFont typeface="+mj-lt"/>
              <a:buAutoNum type="arabicPeriod"/>
            </a:pPr>
            <a:endParaRPr lang="hu-HU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400" b="1" dirty="0" smtClean="0">
                <a:solidFill>
                  <a:srgbClr val="FF0000"/>
                </a:solidFill>
              </a:rPr>
              <a:t>Korábban nem művelt ipar- vagy szolgáltatási ág </a:t>
            </a:r>
            <a:r>
              <a:rPr lang="hu-HU" sz="3400" dirty="0" smtClean="0"/>
              <a:t>vagy annak számottevő részterülete meghonosítása vagy megteremtése.</a:t>
            </a:r>
          </a:p>
          <a:p>
            <a:pPr marL="514350" indent="-514350">
              <a:buFont typeface="+mj-lt"/>
              <a:buAutoNum type="arabicPeriod"/>
            </a:pPr>
            <a:endParaRPr lang="hu-HU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400" dirty="0" smtClean="0"/>
              <a:t>Az eredményességet a tevékenységet folytató K+F+I szereplő kapcsolódó </a:t>
            </a:r>
            <a:r>
              <a:rPr lang="hu-HU" sz="3400" b="1" dirty="0" smtClean="0">
                <a:solidFill>
                  <a:srgbClr val="FF0000"/>
                </a:solidFill>
              </a:rPr>
              <a:t>bevételei</a:t>
            </a:r>
            <a:r>
              <a:rPr lang="hu-HU" sz="3400" dirty="0" smtClean="0"/>
              <a:t> és az abban résztvevő </a:t>
            </a:r>
            <a:r>
              <a:rPr lang="hu-HU" sz="3400" b="1" dirty="0" smtClean="0">
                <a:solidFill>
                  <a:srgbClr val="FF0000"/>
                </a:solidFill>
              </a:rPr>
              <a:t>foglalkoztatottak száma és minősége.</a:t>
            </a:r>
          </a:p>
          <a:p>
            <a:pPr marL="514350" indent="-514350">
              <a:buFont typeface="+mj-lt"/>
              <a:buAutoNum type="arabicPeriod"/>
            </a:pPr>
            <a:endParaRPr lang="hu-HU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400" dirty="0" smtClean="0"/>
              <a:t>A terület tényleges </a:t>
            </a:r>
            <a:r>
              <a:rPr lang="hu-HU" sz="3400" b="1" dirty="0" smtClean="0">
                <a:solidFill>
                  <a:srgbClr val="FF0000"/>
                </a:solidFill>
              </a:rPr>
              <a:t>részesedésének alakulása a GDP </a:t>
            </a:r>
            <a:r>
              <a:rPr lang="hu-HU" sz="3400" dirty="0" smtClean="0"/>
              <a:t>előállításában ill. a szereplők részesedésének alakulása a </a:t>
            </a:r>
            <a:r>
              <a:rPr lang="hu-HU" sz="3400" b="1" dirty="0" smtClean="0">
                <a:solidFill>
                  <a:srgbClr val="FF0000"/>
                </a:solidFill>
              </a:rPr>
              <a:t>piaci szegmens nyújtotta lehetőségek</a:t>
            </a:r>
            <a:r>
              <a:rPr lang="hu-HU" sz="3400" dirty="0" smtClean="0"/>
              <a:t>ből.</a:t>
            </a: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FF0000"/>
                </a:solidFill>
              </a:rPr>
              <a:t>Nemzetközi </a:t>
            </a:r>
            <a:r>
              <a:rPr lang="hu-HU" sz="3600" b="1" dirty="0" smtClean="0">
                <a:solidFill>
                  <a:srgbClr val="FF0000"/>
                </a:solidFill>
              </a:rPr>
              <a:t>tapasztalat </a:t>
            </a:r>
            <a:r>
              <a:rPr lang="hu-HU" sz="3600" b="1" dirty="0" smtClean="0">
                <a:solidFill>
                  <a:srgbClr val="FF0000"/>
                </a:solidFill>
              </a:rPr>
              <a:t>- III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megfelelő megtérülést hozó K+F+I területek </a:t>
            </a:r>
            <a:r>
              <a:rPr lang="hu-HU" b="1" dirty="0">
                <a:solidFill>
                  <a:srgbClr val="FF0000"/>
                </a:solidFill>
              </a:rPr>
              <a:t>kiválasztási kockázatának </a:t>
            </a:r>
            <a:r>
              <a:rPr lang="hu-HU" dirty="0"/>
              <a:t>elfogadható szintre </a:t>
            </a:r>
            <a:r>
              <a:rPr lang="hu-HU" b="1" dirty="0">
                <a:solidFill>
                  <a:srgbClr val="FF0000"/>
                </a:solidFill>
              </a:rPr>
              <a:t>csökkentésé</a:t>
            </a:r>
            <a:r>
              <a:rPr lang="hu-HU" dirty="0"/>
              <a:t>hez, a K+F+I tevékenység hatékonyságának vizsgálatához a politikai, közintézményi és vállalkozói szintnek egyaránt rendszeres és megbízható </a:t>
            </a:r>
            <a:r>
              <a:rPr lang="hu-HU" b="1" dirty="0">
                <a:solidFill>
                  <a:srgbClr val="FF0000"/>
                </a:solidFill>
              </a:rPr>
              <a:t>információk</a:t>
            </a:r>
            <a:r>
              <a:rPr lang="hu-HU" dirty="0"/>
              <a:t>ra és objektív (független) </a:t>
            </a:r>
            <a:r>
              <a:rPr lang="hu-HU" b="1" dirty="0">
                <a:solidFill>
                  <a:srgbClr val="FF0000"/>
                </a:solidFill>
              </a:rPr>
              <a:t>tanácsadás</a:t>
            </a:r>
            <a:r>
              <a:rPr lang="hu-HU" dirty="0"/>
              <a:t>ra van szüksége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A tudósoknak, kutatóknak, fejlesztőknek, gazdasági szereplőknek, fogyasztóknak </a:t>
            </a:r>
            <a:r>
              <a:rPr lang="hu-HU" b="1" dirty="0">
                <a:solidFill>
                  <a:srgbClr val="FF0000"/>
                </a:solidFill>
              </a:rPr>
              <a:t>részt kell venniük </a:t>
            </a:r>
            <a:r>
              <a:rPr lang="hu-HU" dirty="0"/>
              <a:t>a tudomány és technológiapolitika alakításában. </a:t>
            </a:r>
            <a:endParaRPr lang="hu-HU" dirty="0" smtClean="0"/>
          </a:p>
          <a:p>
            <a:r>
              <a:rPr lang="hu-HU" dirty="0" smtClean="0"/>
              <a:t>Ez </a:t>
            </a:r>
            <a:r>
              <a:rPr lang="hu-HU" b="1" dirty="0"/>
              <a:t>mind </a:t>
            </a:r>
            <a:r>
              <a:rPr lang="hu-HU" dirty="0" smtClean="0"/>
              <a:t>a </a:t>
            </a:r>
            <a:r>
              <a:rPr lang="hu-HU" dirty="0"/>
              <a:t>szereplők </a:t>
            </a:r>
            <a:r>
              <a:rPr lang="hu-HU" dirty="0" smtClean="0"/>
              <a:t>(kutatók, menedzserek, gazdasági szereplők), </a:t>
            </a:r>
            <a:r>
              <a:rPr lang="hu-HU" b="1" dirty="0"/>
              <a:t>mind</a:t>
            </a:r>
            <a:r>
              <a:rPr lang="hu-HU" dirty="0"/>
              <a:t> a politikusok részéről </a:t>
            </a:r>
            <a:r>
              <a:rPr lang="hu-HU" b="1" dirty="0">
                <a:solidFill>
                  <a:srgbClr val="FF0000"/>
                </a:solidFill>
              </a:rPr>
              <a:t>készséget, felkészülést, kommunikációt és hatékony lépéseket </a:t>
            </a:r>
            <a:r>
              <a:rPr lang="hu-HU" dirty="0"/>
              <a:t>követel meg.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FF0000"/>
                </a:solidFill>
              </a:rPr>
              <a:t>Nemzetközi </a:t>
            </a:r>
            <a:r>
              <a:rPr lang="hu-HU" sz="3600" b="1" dirty="0" smtClean="0">
                <a:solidFill>
                  <a:srgbClr val="FF0000"/>
                </a:solidFill>
              </a:rPr>
              <a:t>tapasztalat </a:t>
            </a:r>
            <a:r>
              <a:rPr lang="hu-HU" sz="3600" b="1" dirty="0" smtClean="0">
                <a:solidFill>
                  <a:srgbClr val="FF0000"/>
                </a:solidFill>
              </a:rPr>
              <a:t>- IV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1203</Words>
  <Application>Microsoft Office PowerPoint</Application>
  <PresentationFormat>Diavetítés a képernyőre (4:3 oldalarány)</PresentationFormat>
  <Paragraphs>158</Paragraphs>
  <Slides>18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Innováció Mi a kutatás haszna?  A hasznosulás modelljei</vt:lpstr>
      <vt:lpstr>The Cambridge Phenomenon</vt:lpstr>
      <vt:lpstr>Definíció</vt:lpstr>
      <vt:lpstr>Innovációs lánc</vt:lpstr>
      <vt:lpstr>Az eredményes innováció jellemzői</vt:lpstr>
      <vt:lpstr>Nemzetközi tapasztalat - I</vt:lpstr>
      <vt:lpstr> </vt:lpstr>
      <vt:lpstr>Nemzetközi tapasztalat - III</vt:lpstr>
      <vt:lpstr>Nemzetközi tapasztalat - IV</vt:lpstr>
      <vt:lpstr>Az egyetem és környezete</vt:lpstr>
      <vt:lpstr>Az akadémiai szféra - egyetem és kutatóintézetek – szerepe az innovációban</vt:lpstr>
      <vt:lpstr>Egyetem és tudományos kutatás?</vt:lpstr>
      <vt:lpstr>Egyetemi K+F: a belső feltételek  </vt:lpstr>
      <vt:lpstr>Magyar modell</vt:lpstr>
      <vt:lpstr>A kutatás és az innováció jelentősége</vt:lpstr>
      <vt:lpstr>Tudományos kutatás és gazdasági hasznosítás Időeltolódás – publikációk, szabadalmak (…PR)</vt:lpstr>
      <vt:lpstr>Az eredményes nemzeti innovációs tevékenység jelei</vt:lpstr>
      <vt:lpstr>A nemzeti K+F programok  értékelésének szempontrendszere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Oberfrank Ferenc</dc:creator>
  <cp:lastModifiedBy>Oberfrank Ferenc</cp:lastModifiedBy>
  <cp:revision>20</cp:revision>
  <dcterms:created xsi:type="dcterms:W3CDTF">2013-04-10T03:06:21Z</dcterms:created>
  <dcterms:modified xsi:type="dcterms:W3CDTF">2013-04-10T07:42:57Z</dcterms:modified>
</cp:coreProperties>
</file>